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81" r:id="rId17"/>
    <p:sldId id="282" r:id="rId18"/>
    <p:sldId id="283" r:id="rId19"/>
    <p:sldId id="285" r:id="rId20"/>
    <p:sldId id="272" r:id="rId21"/>
    <p:sldId id="273" r:id="rId22"/>
    <p:sldId id="286" r:id="rId23"/>
    <p:sldId id="274" r:id="rId24"/>
    <p:sldId id="275" r:id="rId25"/>
    <p:sldId id="284" r:id="rId26"/>
    <p:sldId id="27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7" d="100"/>
          <a:sy n="57" d="100"/>
        </p:scale>
        <p:origin x="28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12837-0FB6-8B83-F8DC-2F3EBFC475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3CF12E-64A7-99CF-B96C-BDD2FD7E33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C2BEF4-BF08-2CC0-7B7A-0C4AB8E2A855}"/>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8F784858-7110-C104-F85D-DBE6806DA29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580FF-D7E6-2D0B-65A4-F81DC1AAA6E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232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2316-0341-2A62-FFF7-AB9C6BFAAF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FCC056-8AAC-9868-E5A0-C7A349D9EE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E2EB77-2B39-C143-980B-A5F650405C5A}"/>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E262AA84-3E16-62C9-40E3-D2C8A04FF6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EBEDF1-0CD4-9123-C194-F65D6C61323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32566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3702C1-AA5B-14BB-1D41-8FDA31E560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25098D-F1AA-5026-BB2C-5ABE623D50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703D95-C5DF-93BB-12F6-47EE5649A693}"/>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F9F1D6AA-3E41-6C86-1D90-0917C9E690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F36524-9E03-A302-CC77-822D3AC60E9D}"/>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99563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E1E9-5E27-9541-01B3-C2679B0E73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EF1E98-1E00-C99B-68FC-C4FD8BE736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03B42-5E1A-D776-49DD-E0ABC0494796}"/>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7F5579B7-BB95-A779-EDDD-017489B2BA3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A4E699E-876C-3CB5-1F1F-AD8CE5A5778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18210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DB30F-BC5E-C3C2-D700-6145B9C8B5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2CE044-57B2-EC5A-DF2B-9527C7769C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8B6E80-FD92-4449-1331-DF5CF2BEFCCC}"/>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2A11BDCD-2575-D75C-C6DB-162F72D25C8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7081C0-89D8-4C05-61CF-6232FA073A81}"/>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26236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C777F-B77C-D6CB-A641-FDF4059E3B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399526-F436-3620-64CC-E9BD266DBA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54A327-3D43-41C4-B4F7-20360A7EC1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5DC810-67BE-AFAA-379B-1A54CE81B4E6}"/>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6" name="Footer Placeholder 5">
            <a:extLst>
              <a:ext uri="{FF2B5EF4-FFF2-40B4-BE49-F238E27FC236}">
                <a16:creationId xmlns:a16="http://schemas.microsoft.com/office/drawing/2014/main" id="{9E581742-8EF4-6D1A-56B5-20DA9C3FE92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093938D-AC6F-E237-83E9-A5EC59813AB9}"/>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44406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1A28-35F0-723E-79CE-62B4D49946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75712D-9F2D-6AE4-B74C-D0ABB6019A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61C228-C7A1-A2C0-0335-952D7287CA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4DC855-B99D-D3E2-A408-D445365551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873027-CACB-38C8-D17D-48CB4F2BB3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2F5F63-FE4C-AD6D-FF24-633D43911266}"/>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8" name="Footer Placeholder 7">
            <a:extLst>
              <a:ext uri="{FF2B5EF4-FFF2-40B4-BE49-F238E27FC236}">
                <a16:creationId xmlns:a16="http://schemas.microsoft.com/office/drawing/2014/main" id="{99A70B11-94E3-8A47-FE15-2D6EFFCBB6A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FF4623D-A2A7-1FE2-946C-601D0892A589}"/>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55638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F2556-FEAE-7606-AC43-CEE3CF9813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15464C-1345-5052-EAF5-989C0F8072AF}"/>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4" name="Footer Placeholder 3">
            <a:extLst>
              <a:ext uri="{FF2B5EF4-FFF2-40B4-BE49-F238E27FC236}">
                <a16:creationId xmlns:a16="http://schemas.microsoft.com/office/drawing/2014/main" id="{FA925627-4C06-AA17-C080-1CEA3E7C294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0ECB40-A24D-B3BA-D8C2-8B703C6CA6CD}"/>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3500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C08A2F-60DC-7D81-4973-0B8DA1668F11}"/>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3" name="Footer Placeholder 2">
            <a:extLst>
              <a:ext uri="{FF2B5EF4-FFF2-40B4-BE49-F238E27FC236}">
                <a16:creationId xmlns:a16="http://schemas.microsoft.com/office/drawing/2014/main" id="{47B2A973-DD8E-7FD5-1607-244E81D47C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C50068D-EB9F-2B47-7934-434A950BCAED}"/>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4623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DF062-92A9-D2B6-D939-999FC00449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FA63BF-022E-FF27-DDDB-235D0DCB9A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BE79BD-8AE6-5EA0-D407-ABE0E1F828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AE885-D24C-745D-0DC5-E26DEE97EE37}"/>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6" name="Footer Placeholder 5">
            <a:extLst>
              <a:ext uri="{FF2B5EF4-FFF2-40B4-BE49-F238E27FC236}">
                <a16:creationId xmlns:a16="http://schemas.microsoft.com/office/drawing/2014/main" id="{33CD9323-1088-C97B-AE5B-BBCDF885F4C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B91A385-9EDE-7F33-D4A3-E63A62A77866}"/>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96170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56AC1-9980-4A9E-1098-366F747055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E21C21-78B8-36FC-87E0-EB27356AD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C81BCD-3114-F189-FC66-34418C1CD0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A2281B-FE8C-E13D-FFD1-F3723B701A79}"/>
              </a:ext>
            </a:extLst>
          </p:cNvPr>
          <p:cNvSpPr>
            <a:spLocks noGrp="1"/>
          </p:cNvSpPr>
          <p:nvPr>
            <p:ph type="dt" sz="half" idx="10"/>
          </p:nvPr>
        </p:nvSpPr>
        <p:spPr/>
        <p:txBody>
          <a:bodyPr/>
          <a:lstStyle/>
          <a:p>
            <a:fld id="{5586B75A-687E-405C-8A0B-8D00578BA2C3}" type="datetimeFigureOut">
              <a:rPr lang="en-US" smtClean="0"/>
              <a:pPr/>
              <a:t>10/30/2025</a:t>
            </a:fld>
            <a:endParaRPr lang="en-US" dirty="0"/>
          </a:p>
        </p:txBody>
      </p:sp>
      <p:sp>
        <p:nvSpPr>
          <p:cNvPr id="6" name="Footer Placeholder 5">
            <a:extLst>
              <a:ext uri="{FF2B5EF4-FFF2-40B4-BE49-F238E27FC236}">
                <a16:creationId xmlns:a16="http://schemas.microsoft.com/office/drawing/2014/main" id="{D5013217-C77F-A9D1-884B-1627F62E5C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DA8B068-E3BF-D634-9DE2-51F248D123F6}"/>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225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B551D2-0C0D-128E-0564-842B01E0E6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38C470-D238-B036-4919-A0FBCA7A10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F8E4E-4E45-0844-D140-1515818EB8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86B75A-687E-405C-8A0B-8D00578BA2C3}" type="datetimeFigureOut">
              <a:rPr lang="en-US" smtClean="0"/>
              <a:pPr/>
              <a:t>10/30/2025</a:t>
            </a:fld>
            <a:endParaRPr lang="en-US" dirty="0"/>
          </a:p>
        </p:txBody>
      </p:sp>
      <p:sp>
        <p:nvSpPr>
          <p:cNvPr id="5" name="Footer Placeholder 4">
            <a:extLst>
              <a:ext uri="{FF2B5EF4-FFF2-40B4-BE49-F238E27FC236}">
                <a16:creationId xmlns:a16="http://schemas.microsoft.com/office/drawing/2014/main" id="{CAEC9776-CB3C-E526-ED91-5CD80C0124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1C21054-C072-5143-006A-FF1BE53F61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4688758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32" name="Rectangle 26631">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626" name="Picture 2" descr="Hasil gambar untuk VALIDITAS">
            <a:extLst>
              <a:ext uri="{FF2B5EF4-FFF2-40B4-BE49-F238E27FC236}">
                <a16:creationId xmlns:a16="http://schemas.microsoft.com/office/drawing/2014/main" id="{1E3CFB74-32BB-0AF3-EBD0-49C354D0D5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544" t="9091" r="13296"/>
          <a:stretch>
            <a:fillRect/>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4" name="Rectangle 26633">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27" name="Title 1">
            <a:extLst>
              <a:ext uri="{FF2B5EF4-FFF2-40B4-BE49-F238E27FC236}">
                <a16:creationId xmlns:a16="http://schemas.microsoft.com/office/drawing/2014/main" id="{07362291-A0E6-F426-24A2-D07F8E84ADF5}"/>
              </a:ext>
            </a:extLst>
          </p:cNvPr>
          <p:cNvSpPr>
            <a:spLocks noGrp="1"/>
          </p:cNvSpPr>
          <p:nvPr>
            <p:ph type="ctrTitle"/>
          </p:nvPr>
        </p:nvSpPr>
        <p:spPr>
          <a:xfrm>
            <a:off x="477981" y="1122363"/>
            <a:ext cx="4023360" cy="3204134"/>
          </a:xfrm>
        </p:spPr>
        <p:txBody>
          <a:bodyPr anchor="b">
            <a:normAutofit/>
          </a:bodyPr>
          <a:lstStyle/>
          <a:p>
            <a:pPr algn="l" eaLnBrk="1" hangingPunct="1"/>
            <a:r>
              <a:rPr lang="id-ID" altLang="en-US" sz="4100">
                <a:solidFill>
                  <a:schemeClr val="bg1"/>
                </a:solidFill>
              </a:rPr>
              <a:t>VALIDITAS DALAM PENELITIAN EKSPERIMENTAL</a:t>
            </a:r>
          </a:p>
        </p:txBody>
      </p:sp>
      <p:sp>
        <p:nvSpPr>
          <p:cNvPr id="26636" name="Rectangle 2663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6638" name="Rectangle 2663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6627"/>
                                        </p:tgtEl>
                                        <p:attrNameLst>
                                          <p:attrName>style.visibility</p:attrName>
                                        </p:attrNameLst>
                                      </p:cBhvr>
                                      <p:to>
                                        <p:strVal val="visible"/>
                                      </p:to>
                                    </p:set>
                                    <p:animEffect transition="in" filter="fade">
                                      <p:cBhvr>
                                        <p:cTn id="7" dur="4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847" name="Rectangle 3584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5849" name="Rectangle 3584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5851" name="Rectangle 3585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842" name="Title 1">
            <a:extLst>
              <a:ext uri="{FF2B5EF4-FFF2-40B4-BE49-F238E27FC236}">
                <a16:creationId xmlns:a16="http://schemas.microsoft.com/office/drawing/2014/main" id="{07AA121B-4598-8C3B-C116-37B03ECAAF0A}"/>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a:t>Statistical Regression</a:t>
            </a:r>
          </a:p>
        </p:txBody>
      </p:sp>
      <p:sp>
        <p:nvSpPr>
          <p:cNvPr id="35853" name="Rectangle 3585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ADF90E1-8C12-6685-E610-28860DD45D0F}"/>
              </a:ext>
            </a:extLst>
          </p:cNvPr>
          <p:cNvSpPr>
            <a:spLocks noGrp="1"/>
          </p:cNvSpPr>
          <p:nvPr>
            <p:ph idx="1"/>
          </p:nvPr>
        </p:nvSpPr>
        <p:spPr>
          <a:xfrm>
            <a:off x="871209" y="2018806"/>
            <a:ext cx="10656846" cy="4449727"/>
          </a:xfrm>
        </p:spPr>
        <p:txBody>
          <a:bodyPr>
            <a:normAutofit fontScale="92500" lnSpcReduction="10000"/>
          </a:bodyPr>
          <a:lstStyle/>
          <a:p>
            <a:pPr eaLnBrk="1" hangingPunct="1">
              <a:defRPr/>
            </a:pPr>
            <a:r>
              <a:rPr lang="id-ID" dirty="0"/>
              <a:t>Dalam pengolahan statistic, pengukuran yang dilakukan berulang-ulang akan menyebabkan nilai ekstrem yaitu nilai tertinggi dan terendah, cenderung mendekati nilai rata-rata, meskipun tidak diberikan perlakuan apapun. Skor pada kelompok tinggi cenderung menjadi rendah, sedangkan skor pada kelompok rendah cenderung menjadi tinggi dibanding sebelumnya. </a:t>
            </a:r>
          </a:p>
          <a:p>
            <a:pPr eaLnBrk="1" hangingPunct="1">
              <a:defRPr/>
            </a:pPr>
            <a:r>
              <a:rPr lang="id-ID" dirty="0"/>
              <a:t>Statistical regression dapat terjadi apabila alat ukur yang digunakan tidak reliable, sehingga menyebabkan ketidak konsistenan skor subjek pretes dan postes. Ketidakonsistenan ini menyebabkan pengukuran tidak akuratsehingga merendahkan validitas internal penelitian. Ini dapat dihindari apabila subjek diambil dari kelompok yang ekstreem rendah atau ekstrem tinggi.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872" name="Rectangle 36871">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874" name="Rectangle 36873">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6876" name="Rectangle 36875">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866" name="Title 1">
            <a:extLst>
              <a:ext uri="{FF2B5EF4-FFF2-40B4-BE49-F238E27FC236}">
                <a16:creationId xmlns:a16="http://schemas.microsoft.com/office/drawing/2014/main" id="{09697EF0-CF05-52D0-A6B5-0271C74027AA}"/>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dirty="0"/>
              <a:t>Experimental Mortality</a:t>
            </a:r>
            <a:endParaRPr lang="id-ID" altLang="en-US" sz="4000" dirty="0"/>
          </a:p>
        </p:txBody>
      </p:sp>
      <p:sp>
        <p:nvSpPr>
          <p:cNvPr id="36878" name="Rectangle 36877">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6867" name="Content Placeholder 2">
            <a:extLst>
              <a:ext uri="{FF2B5EF4-FFF2-40B4-BE49-F238E27FC236}">
                <a16:creationId xmlns:a16="http://schemas.microsoft.com/office/drawing/2014/main" id="{74D506F6-70B2-CDAC-022B-0597CF62BE93}"/>
              </a:ext>
            </a:extLst>
          </p:cNvPr>
          <p:cNvSpPr>
            <a:spLocks noGrp="1" noChangeArrowheads="1"/>
          </p:cNvSpPr>
          <p:nvPr>
            <p:ph idx="1"/>
          </p:nvPr>
        </p:nvSpPr>
        <p:spPr>
          <a:xfrm>
            <a:off x="1115568" y="2481943"/>
            <a:ext cx="10168128" cy="3695020"/>
          </a:xfrm>
        </p:spPr>
        <p:txBody>
          <a:bodyPr>
            <a:normAutofit lnSpcReduction="10000"/>
          </a:bodyPr>
          <a:lstStyle/>
          <a:p>
            <a:pPr eaLnBrk="1" hangingPunct="1">
              <a:buFontTx/>
              <a:buNone/>
            </a:pPr>
            <a:r>
              <a:rPr lang="id-ID" altLang="en-US" sz="3600" dirty="0"/>
              <a:t>   Berkurangnya subjek penelitian baik dikarenakan mengundurkan diri, tidak lengkap mengikuti manipulasi, sakit, atau meninggal. Cara mengatasi dengan mempersiapkan cadangan peserta, subjek yang tidak mengikuti lengkap dan tidak memiliki skor posttes dikeluarkan dari perhitungan. </a:t>
            </a:r>
            <a:br>
              <a:rPr lang="id-ID" altLang="en-US" sz="2200" dirty="0"/>
            </a:br>
            <a:endParaRPr lang="id-ID" altLang="en-US"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895" name="Rectangle 3789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7897" name="Rectangle 3789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7899" name="Rectangle 3789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890" name="Title 1">
            <a:extLst>
              <a:ext uri="{FF2B5EF4-FFF2-40B4-BE49-F238E27FC236}">
                <a16:creationId xmlns:a16="http://schemas.microsoft.com/office/drawing/2014/main" id="{B0274422-D9F1-6529-D901-5EC91D006CE8}"/>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Interaction Effect</a:t>
            </a:r>
            <a:endParaRPr lang="id-ID" altLang="en-US" sz="4000"/>
          </a:p>
        </p:txBody>
      </p:sp>
      <p:sp>
        <p:nvSpPr>
          <p:cNvPr id="37901" name="Rectangle 3790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94BB72A-E799-D9D4-9AEC-BDF3F22B2BAB}"/>
              </a:ext>
            </a:extLst>
          </p:cNvPr>
          <p:cNvSpPr>
            <a:spLocks noGrp="1"/>
          </p:cNvSpPr>
          <p:nvPr>
            <p:ph idx="1"/>
          </p:nvPr>
        </p:nvSpPr>
        <p:spPr>
          <a:xfrm>
            <a:off x="1115568" y="2481943"/>
            <a:ext cx="10168128" cy="3695020"/>
          </a:xfrm>
        </p:spPr>
        <p:txBody>
          <a:bodyPr>
            <a:normAutofit/>
          </a:bodyPr>
          <a:lstStyle/>
          <a:p>
            <a:pPr eaLnBrk="1" hangingPunct="1">
              <a:buFontTx/>
              <a:buNone/>
              <a:defRPr/>
            </a:pPr>
            <a:r>
              <a:rPr lang="id-ID" sz="2200" dirty="0"/>
              <a:t>   </a:t>
            </a:r>
            <a:r>
              <a:rPr lang="id-ID" sz="3200" dirty="0"/>
              <a:t>Dapat terjadi pada desain penelitian with in subjek, dimana subjek mendapat perlakuan lebih dari satu kali. Ada efek antara perlakuan berikutnya yang berpengaruh pada perlakuan selanjutnya. Untuk mengatasi dilakukan counterbalancing yaitu memberikan urutan variasi VB yang berbeda pada subjek penelitian, membedakan urutan perlakuan antara subjek satu dengan yang lain.</a:t>
            </a:r>
            <a:endParaRPr lang="id-ID"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919" name="Rectangle 3891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8921" name="Rectangle 3892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923" name="Rectangle 3892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914" name="Title 1">
            <a:extLst>
              <a:ext uri="{FF2B5EF4-FFF2-40B4-BE49-F238E27FC236}">
                <a16:creationId xmlns:a16="http://schemas.microsoft.com/office/drawing/2014/main" id="{E2A007E4-CB98-BEE0-B341-BE80190C313C}"/>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800" b="1" dirty="0"/>
              <a:t>Intrumentation effect</a:t>
            </a:r>
            <a:endParaRPr lang="id-ID" altLang="en-US" sz="4800" dirty="0"/>
          </a:p>
        </p:txBody>
      </p:sp>
      <p:sp>
        <p:nvSpPr>
          <p:cNvPr id="38925" name="Rectangle 3892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28268B6-6E4F-EE64-04CF-95422284EF38}"/>
              </a:ext>
            </a:extLst>
          </p:cNvPr>
          <p:cNvSpPr>
            <a:spLocks noGrp="1"/>
          </p:cNvSpPr>
          <p:nvPr>
            <p:ph idx="1"/>
          </p:nvPr>
        </p:nvSpPr>
        <p:spPr>
          <a:xfrm>
            <a:off x="1115568" y="2481943"/>
            <a:ext cx="10168128" cy="3695020"/>
          </a:xfrm>
        </p:spPr>
        <p:txBody>
          <a:bodyPr>
            <a:normAutofit fontScale="92500" lnSpcReduction="10000"/>
          </a:bodyPr>
          <a:lstStyle/>
          <a:p>
            <a:pPr eaLnBrk="1" hangingPunct="1">
              <a:defRPr/>
            </a:pPr>
            <a:r>
              <a:rPr lang="id-ID" sz="3600" dirty="0"/>
              <a:t>Alat ukur yang tidak akurat dapat menurunkan validitas internal penelitian. Alat ukur harus memenuhi syarat valid dan reliable yaitu dengan cara dilakukan uji coba. </a:t>
            </a:r>
          </a:p>
          <a:p>
            <a:pPr eaLnBrk="1" hangingPunct="1">
              <a:defRPr/>
            </a:pPr>
            <a:r>
              <a:rPr lang="id-ID" sz="3600" dirty="0"/>
              <a:t>Keahlian atau keterampilan dari pengadministrasi tes, pengamat ataupun pewawancara juga turut mempengaruhi validitas internal suatu penelitian</a:t>
            </a:r>
            <a:br>
              <a:rPr lang="id-ID" sz="2200" dirty="0"/>
            </a:br>
            <a:br>
              <a:rPr lang="id-ID" sz="2200" dirty="0"/>
            </a:br>
            <a:endParaRPr lang="id-ID"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944" name="Rectangle 3994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9946" name="Rectangle 3994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9948" name="Rectangle 399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938" name="Title 1">
            <a:extLst>
              <a:ext uri="{FF2B5EF4-FFF2-40B4-BE49-F238E27FC236}">
                <a16:creationId xmlns:a16="http://schemas.microsoft.com/office/drawing/2014/main" id="{95198DDC-8BB6-7EA6-FB16-01E0D1E8ECCE}"/>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800" b="1" dirty="0"/>
              <a:t>Experimenter effect</a:t>
            </a:r>
            <a:endParaRPr lang="id-ID" altLang="en-US" sz="4800" dirty="0"/>
          </a:p>
        </p:txBody>
      </p:sp>
      <p:sp>
        <p:nvSpPr>
          <p:cNvPr id="39950" name="Rectangle 3994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9939" name="Content Placeholder 2">
            <a:extLst>
              <a:ext uri="{FF2B5EF4-FFF2-40B4-BE49-F238E27FC236}">
                <a16:creationId xmlns:a16="http://schemas.microsoft.com/office/drawing/2014/main" id="{EEA48BAC-95CB-D726-11B7-9325C2EF389B}"/>
              </a:ext>
            </a:extLst>
          </p:cNvPr>
          <p:cNvSpPr>
            <a:spLocks noGrp="1" noChangeArrowheads="1"/>
          </p:cNvSpPr>
          <p:nvPr>
            <p:ph idx="1"/>
          </p:nvPr>
        </p:nvSpPr>
        <p:spPr>
          <a:xfrm>
            <a:off x="1115568" y="2481943"/>
            <a:ext cx="10168128" cy="3695020"/>
          </a:xfrm>
        </p:spPr>
        <p:txBody>
          <a:bodyPr>
            <a:normAutofit/>
          </a:bodyPr>
          <a:lstStyle/>
          <a:p>
            <a:pPr eaLnBrk="1" hangingPunct="1">
              <a:buFontTx/>
              <a:buNone/>
            </a:pPr>
            <a:r>
              <a:rPr lang="id-ID" altLang="en-US" sz="2200" dirty="0"/>
              <a:t>   </a:t>
            </a:r>
            <a:r>
              <a:rPr lang="en-US" altLang="en-US" sz="2200" dirty="0"/>
              <a:t> </a:t>
            </a:r>
            <a:r>
              <a:rPr lang="id-ID" altLang="en-US" sz="3600" dirty="0"/>
              <a:t>Interaksi antara eksperimenter dengan subjek penelitian turut mempengaruhi validitas internal penelitian. Kedua belah pihak saling memberikan harapan terkait perannya, sehingga pikiran dari keduanya mempengaruhi keakuratan penelitian.</a:t>
            </a:r>
            <a:endParaRPr lang="id-ID" alt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968" name="Rectangle 4096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0970" name="Rectangle 4096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0972" name="Rectangle 4097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962" name="Title 1">
            <a:extLst>
              <a:ext uri="{FF2B5EF4-FFF2-40B4-BE49-F238E27FC236}">
                <a16:creationId xmlns:a16="http://schemas.microsoft.com/office/drawing/2014/main" id="{75291487-5F69-4CD8-9BAE-B1C9171FE5B1}"/>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Bias experimenter</a:t>
            </a:r>
            <a:endParaRPr lang="id-ID" altLang="en-US" sz="4000"/>
          </a:p>
        </p:txBody>
      </p:sp>
      <p:sp>
        <p:nvSpPr>
          <p:cNvPr id="40974" name="Rectangle 4097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0963" name="Content Placeholder 2">
            <a:extLst>
              <a:ext uri="{FF2B5EF4-FFF2-40B4-BE49-F238E27FC236}">
                <a16:creationId xmlns:a16="http://schemas.microsoft.com/office/drawing/2014/main" id="{6ED1F821-9433-D31B-9599-66A4A9C466F0}"/>
              </a:ext>
            </a:extLst>
          </p:cNvPr>
          <p:cNvSpPr>
            <a:spLocks noGrp="1" noChangeArrowheads="1"/>
          </p:cNvSpPr>
          <p:nvPr>
            <p:ph idx="1"/>
          </p:nvPr>
        </p:nvSpPr>
        <p:spPr>
          <a:xfrm>
            <a:off x="1115568" y="2276856"/>
            <a:ext cx="10168128" cy="4310211"/>
          </a:xfrm>
        </p:spPr>
        <p:txBody>
          <a:bodyPr>
            <a:normAutofit fontScale="92500" lnSpcReduction="10000"/>
          </a:bodyPr>
          <a:lstStyle/>
          <a:p>
            <a:pPr marL="0" indent="0">
              <a:buNone/>
            </a:pPr>
            <a:r>
              <a:rPr lang="id-ID" altLang="en-US" dirty="0"/>
              <a:t>Perilaku atau karakteristik yang ada pada eksperimenter dapat menimbulkan bias, ada dua jenis bias yaitu Atribut eksperimenter dan Harapan eksperimenter. </a:t>
            </a:r>
          </a:p>
          <a:p>
            <a:pPr marL="0" indent="0">
              <a:buNone/>
            </a:pPr>
            <a:r>
              <a:rPr lang="id-ID" altLang="en-US" dirty="0"/>
              <a:t>1.  Atribut adalah karakteristik fisik dan psikologis dari eksperimenter yang mungkin berinteraksi dengan VB dalam mempengaruhi VT. Meliputi:</a:t>
            </a:r>
          </a:p>
          <a:p>
            <a:pPr marL="338138" indent="-338138">
              <a:buFontTx/>
              <a:buAutoNum type="alphaLcPeriod"/>
            </a:pPr>
            <a:r>
              <a:rPr lang="id-ID" altLang="en-US" dirty="0"/>
              <a:t>Atribut sosial ( usia, jenis kelamin, agama, ras);</a:t>
            </a:r>
          </a:p>
          <a:p>
            <a:pPr marL="338138" indent="-338138">
              <a:buFontTx/>
              <a:buAutoNum type="alphaLcPeriod"/>
            </a:pPr>
            <a:r>
              <a:rPr lang="id-ID" altLang="en-US" dirty="0"/>
              <a:t>Atirubut Psikososial (Kehangatan, kecerdasan dan agresivitas) </a:t>
            </a:r>
          </a:p>
          <a:p>
            <a:pPr marL="338138" indent="-338138">
              <a:buFontTx/>
              <a:buAutoNum type="alphaLcPeriod"/>
            </a:pPr>
            <a:r>
              <a:rPr lang="id-ID" altLang="en-US" dirty="0"/>
              <a:t>Atribut situasional (pengalaman kontak dengan subjek penelitian sebelumnya dan keahlian eksperimenter).</a:t>
            </a:r>
            <a:br>
              <a:rPr lang="id-ID" altLang="en-US" dirty="0"/>
            </a:br>
            <a:endParaRPr lang="id-ID"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991" name="Rectangle 41990">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1993" name="Rectangle 41992">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1995" name="Rectangle 41994">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986" name="Title 1">
            <a:extLst>
              <a:ext uri="{FF2B5EF4-FFF2-40B4-BE49-F238E27FC236}">
                <a16:creationId xmlns:a16="http://schemas.microsoft.com/office/drawing/2014/main" id="{BD5834FF-D9D7-5D55-BF3E-58DED332004B}"/>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Bias experimenter</a:t>
            </a:r>
            <a:endParaRPr lang="id-ID" altLang="en-US" sz="4000"/>
          </a:p>
        </p:txBody>
      </p:sp>
      <p:sp>
        <p:nvSpPr>
          <p:cNvPr id="41997" name="Rectangle 41996">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489936E-F716-5993-9D15-695470F215EA}"/>
              </a:ext>
            </a:extLst>
          </p:cNvPr>
          <p:cNvSpPr>
            <a:spLocks noGrp="1"/>
          </p:cNvSpPr>
          <p:nvPr>
            <p:ph idx="1"/>
          </p:nvPr>
        </p:nvSpPr>
        <p:spPr>
          <a:xfrm>
            <a:off x="1115568" y="2481943"/>
            <a:ext cx="10168128" cy="3695020"/>
          </a:xfrm>
        </p:spPr>
        <p:txBody>
          <a:bodyPr>
            <a:normAutofit fontScale="92500" lnSpcReduction="20000"/>
          </a:bodyPr>
          <a:lstStyle/>
          <a:p>
            <a:pPr eaLnBrk="1" hangingPunct="1">
              <a:buFontTx/>
              <a:buNone/>
              <a:defRPr/>
            </a:pPr>
            <a:r>
              <a:rPr lang="id-ID" sz="3500" dirty="0"/>
              <a:t>2</a:t>
            </a:r>
            <a:r>
              <a:rPr lang="id-ID" sz="3200" dirty="0"/>
              <a:t>. Harapan eksperimenter diakibatkan harapan dari proses eksperimen yang dilakukan sebelumnya. Harapan ini secara tidak sengaja dapat mempengaruhi peserta melakukan seperti penelitian sebelumnya. Ini dapat menimbulkan bias dalam mencatat data dan intepretasi data. Cara mengatasinya adalah dengan Double Blind Prosedure, baik eksperimenter dan subjek tidka mengetahui perlakuan yang akan diberikan dalam penelitian. Ekperimenter tidak mengetahui kelompok subjek mana yang akan diberi manpiluasi VB</a:t>
            </a:r>
            <a:br>
              <a:rPr lang="id-ID" sz="2200" dirty="0"/>
            </a:br>
            <a:endParaRPr lang="id-ID" sz="2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016" name="Rectangle 4301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3018" name="Rectangle 43017">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3020" name="Rectangle 43019">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010" name="Title 1">
            <a:extLst>
              <a:ext uri="{FF2B5EF4-FFF2-40B4-BE49-F238E27FC236}">
                <a16:creationId xmlns:a16="http://schemas.microsoft.com/office/drawing/2014/main" id="{0C3BA1D2-A674-0B43-C6C0-B76A998D42BD}"/>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800" b="1" dirty="0"/>
              <a:t>Efek Partisipant</a:t>
            </a:r>
            <a:endParaRPr lang="id-ID" altLang="en-US" sz="4800" dirty="0"/>
          </a:p>
        </p:txBody>
      </p:sp>
      <p:sp>
        <p:nvSpPr>
          <p:cNvPr id="43022" name="Rectangle 43021">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3011" name="Content Placeholder 2">
            <a:extLst>
              <a:ext uri="{FF2B5EF4-FFF2-40B4-BE49-F238E27FC236}">
                <a16:creationId xmlns:a16="http://schemas.microsoft.com/office/drawing/2014/main" id="{B05670BF-4754-E28E-937F-32D4A75005EC}"/>
              </a:ext>
            </a:extLst>
          </p:cNvPr>
          <p:cNvSpPr>
            <a:spLocks noGrp="1" noChangeArrowheads="1"/>
          </p:cNvSpPr>
          <p:nvPr>
            <p:ph idx="1"/>
          </p:nvPr>
        </p:nvSpPr>
        <p:spPr>
          <a:xfrm>
            <a:off x="1115568" y="2481943"/>
            <a:ext cx="10168128" cy="3695020"/>
          </a:xfrm>
        </p:spPr>
        <p:txBody>
          <a:bodyPr>
            <a:normAutofit/>
          </a:bodyPr>
          <a:lstStyle/>
          <a:p>
            <a:pPr eaLnBrk="1" hangingPunct="1"/>
            <a:r>
              <a:rPr lang="id-ID" altLang="en-US" sz="3200" dirty="0"/>
              <a:t>Sebagai makhluk kognitif yang tinggi, subjek penelitian seringkali berusaha untuk mencari tahu apa yang akan mereka alami, apa yang akan mereka lakukan, dan respon apa yang akan diberikan. </a:t>
            </a:r>
            <a:br>
              <a:rPr lang="id-ID" altLang="en-US" sz="3200" dirty="0"/>
            </a:br>
            <a:br>
              <a:rPr lang="id-ID" altLang="en-US" sz="2200" dirty="0"/>
            </a:br>
            <a:endParaRPr lang="id-ID" altLang="en-US"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040" name="Rectangle 44039">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4042" name="Rectangle 44041">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4044" name="Rectangle 44043">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034" name="Title 1">
            <a:extLst>
              <a:ext uri="{FF2B5EF4-FFF2-40B4-BE49-F238E27FC236}">
                <a16:creationId xmlns:a16="http://schemas.microsoft.com/office/drawing/2014/main" id="{F0FF3A32-485A-D504-7ECF-820CDA68E0E9}"/>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6000" b="1" dirty="0"/>
              <a:t>Partisipant sophistication </a:t>
            </a:r>
          </a:p>
        </p:txBody>
      </p:sp>
      <p:sp>
        <p:nvSpPr>
          <p:cNvPr id="44046" name="Rectangle 44045">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4035" name="Content Placeholder 2">
            <a:extLst>
              <a:ext uri="{FF2B5EF4-FFF2-40B4-BE49-F238E27FC236}">
                <a16:creationId xmlns:a16="http://schemas.microsoft.com/office/drawing/2014/main" id="{75191D76-C44B-7A0F-3B10-709DCB9E019B}"/>
              </a:ext>
            </a:extLst>
          </p:cNvPr>
          <p:cNvSpPr>
            <a:spLocks noGrp="1" noChangeArrowheads="1"/>
          </p:cNvSpPr>
          <p:nvPr>
            <p:ph idx="1"/>
          </p:nvPr>
        </p:nvSpPr>
        <p:spPr>
          <a:xfrm>
            <a:off x="1115568" y="2481943"/>
            <a:ext cx="10168128" cy="3695020"/>
          </a:xfrm>
        </p:spPr>
        <p:txBody>
          <a:bodyPr>
            <a:normAutofit/>
          </a:bodyPr>
          <a:lstStyle/>
          <a:p>
            <a:pPr eaLnBrk="1" hangingPunct="1"/>
            <a:r>
              <a:rPr lang="id-ID" altLang="en-US" sz="3600" dirty="0"/>
              <a:t>Pengetahuan dan familiaritas subjek penelitian terhadap topic penelitian atau metode eksperimental yang dilakukan dapat mempengaruhi hasil. Karena itu, penelitian psikologi sering dilakukan pada mahasiswa tingkat awal atau orang awam.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075" name="Rectangle 45074">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5077" name="Freeform: Shape 45076">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5079" name="Freeform: Shape 45078">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C6632C9-05E0-3A60-E9A1-5167DBA39ACE}"/>
              </a:ext>
            </a:extLst>
          </p:cNvPr>
          <p:cNvSpPr>
            <a:spLocks noGrp="1"/>
          </p:cNvSpPr>
          <p:nvPr>
            <p:ph type="title"/>
          </p:nvPr>
        </p:nvSpPr>
        <p:spPr>
          <a:xfrm>
            <a:off x="838200" y="253397"/>
            <a:ext cx="10515600" cy="1273233"/>
          </a:xfrm>
        </p:spPr>
        <p:txBody>
          <a:bodyPr>
            <a:normAutofit/>
          </a:bodyPr>
          <a:lstStyle/>
          <a:p>
            <a:pPr eaLnBrk="1" hangingPunct="1">
              <a:defRPr/>
            </a:pPr>
            <a:r>
              <a:rPr lang="id-ID" sz="4000" b="1"/>
              <a:t>Meningkatkan Validitas Internal</a:t>
            </a:r>
            <a:endParaRPr lang="id-ID" sz="4000"/>
          </a:p>
        </p:txBody>
      </p:sp>
      <p:sp>
        <p:nvSpPr>
          <p:cNvPr id="45081" name="Rectangle 45080">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5059" name="Content Placeholder 2">
            <a:extLst>
              <a:ext uri="{FF2B5EF4-FFF2-40B4-BE49-F238E27FC236}">
                <a16:creationId xmlns:a16="http://schemas.microsoft.com/office/drawing/2014/main" id="{007E5B13-72BF-3CC9-D196-3A0EE3DC064A}"/>
              </a:ext>
            </a:extLst>
          </p:cNvPr>
          <p:cNvSpPr>
            <a:spLocks noGrp="1" noChangeArrowheads="1"/>
          </p:cNvSpPr>
          <p:nvPr>
            <p:ph idx="1"/>
          </p:nvPr>
        </p:nvSpPr>
        <p:spPr>
          <a:xfrm>
            <a:off x="838200" y="1890721"/>
            <a:ext cx="10515600" cy="4594745"/>
          </a:xfrm>
        </p:spPr>
        <p:txBody>
          <a:bodyPr>
            <a:normAutofit fontScale="92500" lnSpcReduction="10000"/>
          </a:bodyPr>
          <a:lstStyle/>
          <a:p>
            <a:pPr marL="0" indent="0">
              <a:buNone/>
            </a:pPr>
            <a:r>
              <a:rPr lang="id-ID" altLang="en-US" sz="2600" dirty="0"/>
              <a:t>Peneliti hendaknya mencari upaya untuk meningkatkan validitas internel pada penelitian eksperimen, adapun cara yang dapat dilakukan yaitu;</a:t>
            </a:r>
          </a:p>
          <a:p>
            <a:pPr marL="457200" indent="-457200">
              <a:buFont typeface="+mj-lt"/>
              <a:buAutoNum type="arabicPeriod"/>
            </a:pPr>
            <a:r>
              <a:rPr lang="id-ID" altLang="en-US" sz="2600" dirty="0"/>
              <a:t>Mengelompokkan unit eksperimen secara objektif. Teknik yang baik untuk mengelompokkan adalah randomisasi. Jika randomisasi tidak memungkinkan, pengelompokan dapat dilakukan dengan penyeragaman (matching) variable yang berpengaruh, pembatasan variable sehingga ada homogenitas antarkelompok.</a:t>
            </a:r>
          </a:p>
          <a:p>
            <a:pPr marL="457200" indent="-457200">
              <a:buFont typeface="+mj-lt"/>
              <a:buAutoNum type="arabicPeriod"/>
            </a:pPr>
            <a:r>
              <a:rPr lang="id-ID" altLang="en-US" sz="2600" dirty="0"/>
              <a:t>Menggunakan instrumen pengukuran yang valid dan reliable, serta prosedur yang tepat.</a:t>
            </a:r>
          </a:p>
          <a:p>
            <a:pPr marL="457200" indent="-457200">
              <a:buFont typeface="+mj-lt"/>
              <a:buAutoNum type="arabicPeriod"/>
            </a:pPr>
            <a:r>
              <a:rPr lang="id-ID" altLang="en-US" sz="2600" dirty="0"/>
              <a:t>Menghindari terjadinya interaksi (proses pembelajaran) suatu perlakuan yang diberikan kepada kelompok </a:t>
            </a:r>
            <a:r>
              <a:rPr lang="en-US" altLang="en-US" sz="2600" dirty="0"/>
              <a:t>eksperimen </a:t>
            </a:r>
            <a:r>
              <a:rPr lang="id-ID" altLang="en-US" sz="2600" dirty="0"/>
              <a:t>selama kegiatan penelitian berlangsung.</a:t>
            </a:r>
          </a:p>
          <a:p>
            <a:pPr marL="457200" indent="-457200">
              <a:buFont typeface="+mj-lt"/>
              <a:buAutoNum type="arabicPeriod"/>
            </a:pPr>
            <a:r>
              <a:rPr lang="id-ID" altLang="en-US" sz="2600" dirty="0"/>
              <a:t>Membuat kondisi yang ajeg, khususnya di lingkungan eksperimen.</a:t>
            </a:r>
          </a:p>
          <a:p>
            <a:pPr marL="0" indent="0"/>
            <a:endParaRPr lang="id-ID"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655" name="Rectangle 2765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657" name="Rectangle 2765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659" name="Rectangle 2765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650" name="Title 1">
            <a:extLst>
              <a:ext uri="{FF2B5EF4-FFF2-40B4-BE49-F238E27FC236}">
                <a16:creationId xmlns:a16="http://schemas.microsoft.com/office/drawing/2014/main" id="{56EB7C4C-23D2-FA1D-3BE3-6B485BE52C7A}"/>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a:t>Pengertian</a:t>
            </a:r>
          </a:p>
        </p:txBody>
      </p:sp>
      <p:sp>
        <p:nvSpPr>
          <p:cNvPr id="27661" name="Rectangle 2766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A982672-B315-E33F-40E4-C6E0DF102C37}"/>
              </a:ext>
            </a:extLst>
          </p:cNvPr>
          <p:cNvSpPr>
            <a:spLocks noGrp="1"/>
          </p:cNvSpPr>
          <p:nvPr>
            <p:ph idx="1"/>
          </p:nvPr>
        </p:nvSpPr>
        <p:spPr>
          <a:xfrm>
            <a:off x="1115568" y="2018806"/>
            <a:ext cx="10168128" cy="4652927"/>
          </a:xfrm>
        </p:spPr>
        <p:txBody>
          <a:bodyPr>
            <a:normAutofit/>
          </a:bodyPr>
          <a:lstStyle/>
          <a:p>
            <a:pPr eaLnBrk="1" hangingPunct="1">
              <a:defRPr/>
            </a:pPr>
            <a:r>
              <a:rPr lang="id-ID" b="1" dirty="0"/>
              <a:t>Pengertian Validitas</a:t>
            </a:r>
            <a:r>
              <a:rPr lang="id-ID" dirty="0"/>
              <a:t> menyangkut 2 hal yaitu </a:t>
            </a:r>
            <a:r>
              <a:rPr lang="id-ID" b="1" dirty="0"/>
              <a:t>validitas alat ukur</a:t>
            </a:r>
            <a:r>
              <a:rPr lang="id-ID" dirty="0"/>
              <a:t> dan </a:t>
            </a:r>
            <a:r>
              <a:rPr lang="id-ID" b="1" dirty="0"/>
              <a:t>validitas penelitian</a:t>
            </a:r>
            <a:r>
              <a:rPr lang="id-ID" dirty="0"/>
              <a:t>.</a:t>
            </a:r>
          </a:p>
          <a:p>
            <a:pPr eaLnBrk="1" hangingPunct="1">
              <a:defRPr/>
            </a:pPr>
            <a:r>
              <a:rPr lang="id-ID" dirty="0"/>
              <a:t>Validitas alat ukur berkaitan dengan seberapa besar suatu alat ukur mampu mengukur apa yang ingin diukur. </a:t>
            </a:r>
          </a:p>
          <a:p>
            <a:pPr eaLnBrk="1" hangingPunct="1">
              <a:defRPr/>
            </a:pPr>
            <a:r>
              <a:rPr lang="id-ID" dirty="0"/>
              <a:t>Validitas penelitian menunjukkan kemampuan menggambarkan hubungan sebab akibat yang dihasilkan. </a:t>
            </a:r>
          </a:p>
          <a:p>
            <a:pPr eaLnBrk="1" hangingPunct="1">
              <a:defRPr/>
            </a:pPr>
            <a:r>
              <a:rPr lang="id-ID" dirty="0"/>
              <a:t>Validitas alat ukur berkaitan dengan perhitungan statistic sedangkan validitas penelitian berhubungan dengan cara mengontrol variable sekunder.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088" name="Rectangle 4608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6090" name="Freeform: Shape 4608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6092" name="Freeform: Shape 4609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70AB642A-E661-713C-CEEC-B46F7FBBC1A7}"/>
              </a:ext>
            </a:extLst>
          </p:cNvPr>
          <p:cNvSpPr>
            <a:spLocks noGrp="1"/>
          </p:cNvSpPr>
          <p:nvPr>
            <p:ph type="ctrTitle"/>
          </p:nvPr>
        </p:nvSpPr>
        <p:spPr>
          <a:xfrm>
            <a:off x="1524003" y="1999615"/>
            <a:ext cx="9144000" cy="2764028"/>
          </a:xfrm>
        </p:spPr>
        <p:txBody>
          <a:bodyPr anchor="ctr">
            <a:normAutofit/>
          </a:bodyPr>
          <a:lstStyle/>
          <a:p>
            <a:pPr>
              <a:defRPr/>
            </a:pPr>
            <a:r>
              <a:rPr lang="id-ID" sz="6100"/>
              <a:t>FAKTOR YANG MEMPENGARUHI VALIDITAS EKSTERNAL</a:t>
            </a:r>
          </a:p>
        </p:txBody>
      </p:sp>
      <p:sp>
        <p:nvSpPr>
          <p:cNvPr id="46083" name="Subtitle 4">
            <a:extLst>
              <a:ext uri="{FF2B5EF4-FFF2-40B4-BE49-F238E27FC236}">
                <a16:creationId xmlns:a16="http://schemas.microsoft.com/office/drawing/2014/main" id="{F003278C-227A-501F-B5BA-DBFDC4F6AE1E}"/>
              </a:ext>
            </a:extLst>
          </p:cNvPr>
          <p:cNvSpPr>
            <a:spLocks noGrp="1"/>
          </p:cNvSpPr>
          <p:nvPr>
            <p:ph type="subTitle" idx="1"/>
          </p:nvPr>
        </p:nvSpPr>
        <p:spPr>
          <a:xfrm>
            <a:off x="1114425" y="5870347"/>
            <a:ext cx="10637308" cy="631825"/>
          </a:xfrm>
        </p:spPr>
        <p:txBody>
          <a:bodyPr anchor="ctr">
            <a:noAutofit/>
          </a:bodyPr>
          <a:lstStyle/>
          <a:p>
            <a:pPr eaLnBrk="1" hangingPunct="1"/>
            <a:r>
              <a:rPr lang="id-ID" altLang="en-US" sz="2800" dirty="0"/>
              <a:t>Validitas eksternal berkatian dengan sejauh mana hasil penelitian dapat digeneralisasikan pada subjek, situasi dan waktu yang berbeda</a:t>
            </a:r>
          </a:p>
        </p:txBody>
      </p:sp>
      <p:sp>
        <p:nvSpPr>
          <p:cNvPr id="46094" name="Rectangle 4609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46083">
                                            <p:txEl>
                                              <p:pRg st="0" end="0"/>
                                            </p:txEl>
                                          </p:spTgt>
                                        </p:tgtEl>
                                        <p:attrNameLst>
                                          <p:attrName>style.visibility</p:attrName>
                                        </p:attrNameLst>
                                      </p:cBhvr>
                                      <p:to>
                                        <p:strVal val="visible"/>
                                      </p:to>
                                    </p:set>
                                    <p:animEffect transition="in" filter="fade">
                                      <p:cBhvr>
                                        <p:cTn id="10" dur="700"/>
                                        <p:tgtEl>
                                          <p:spTgt spid="460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608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111" name="Rectangle 47110">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113" name="Rectangle 47112">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7115" name="Rectangle 47114">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106" name="Title 1">
            <a:extLst>
              <a:ext uri="{FF2B5EF4-FFF2-40B4-BE49-F238E27FC236}">
                <a16:creationId xmlns:a16="http://schemas.microsoft.com/office/drawing/2014/main" id="{C3F60AFE-896C-8A0E-0598-93E2169A5F87}"/>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A. Validitas Populasi</a:t>
            </a:r>
            <a:endParaRPr lang="id-ID" altLang="en-US" sz="4000"/>
          </a:p>
        </p:txBody>
      </p:sp>
      <p:sp>
        <p:nvSpPr>
          <p:cNvPr id="47117" name="Rectangle 47116">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78111BE-1339-E912-0CE9-4CC8019746FA}"/>
              </a:ext>
            </a:extLst>
          </p:cNvPr>
          <p:cNvSpPr>
            <a:spLocks noGrp="1"/>
          </p:cNvSpPr>
          <p:nvPr>
            <p:ph idx="1"/>
          </p:nvPr>
        </p:nvSpPr>
        <p:spPr>
          <a:xfrm>
            <a:off x="1115568" y="2355761"/>
            <a:ext cx="10168128" cy="4165283"/>
          </a:xfrm>
        </p:spPr>
        <p:txBody>
          <a:bodyPr>
            <a:normAutofit fontScale="92500" lnSpcReduction="20000"/>
          </a:bodyPr>
          <a:lstStyle/>
          <a:p>
            <a:pPr eaLnBrk="1" hangingPunct="1">
              <a:defRPr/>
            </a:pPr>
            <a:r>
              <a:rPr lang="id-ID" sz="2400" dirty="0"/>
              <a:t>Kemampuan hasil suatu penelitian untuk digeralisasikan dari sampel penelitian kepada populasi yang lebih besar. Validitas populasi berkaitan dengan teknik pengambilan sampel, apakah dilakukan secara acak atau tidak. Validitas populasi akan semakin baik apabila sampel diambil melalui random sampling. Akan tetapi random sampling sulit dilakukan pada penelitian eksperimen karena seringkali jumlah populasi yang sebenarnya tidak diketahui. </a:t>
            </a:r>
          </a:p>
          <a:p>
            <a:pPr eaLnBrk="1" hangingPunct="1">
              <a:defRPr/>
            </a:pPr>
            <a:r>
              <a:rPr lang="id-ID" sz="2400" dirty="0"/>
              <a:t>Berkaitan dengan validitas populasi, maka perlu diperhatikan darimana populasi diambil yaitu populasi target dan populasasi yang dapat dijangkau. Populasi target adalah populasi lebih besar dimana hasil penelitian akan digeneralisasikan, sedangkan populasi yang dapat dijangkau adalah kelompok populasi yang tersedia untuk peneliti. </a:t>
            </a:r>
          </a:p>
          <a:p>
            <a:pPr eaLnBrk="1" hangingPunct="1">
              <a:defRPr/>
            </a:pPr>
            <a:r>
              <a:rPr lang="id-ID" sz="2400" dirty="0"/>
              <a:t>Validitas populasi dipengaruhi oleh bias seleksi, yaitu merupakan kesalahan dalam mengambil sampel yang tidak sesuai dengan karakteristik dari subjek penelitian.</a:t>
            </a:r>
            <a:br>
              <a:rPr lang="id-ID" sz="2400" dirty="0"/>
            </a:br>
            <a:endParaRPr lang="id-ID"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135" name="Rectangle 4813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8137" name="Rectangle 4813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139" name="Rectangle 4813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130" name="Title 1">
            <a:extLst>
              <a:ext uri="{FF2B5EF4-FFF2-40B4-BE49-F238E27FC236}">
                <a16:creationId xmlns:a16="http://schemas.microsoft.com/office/drawing/2014/main" id="{A82D97BC-5D5C-0D2C-7DB2-04BB5A39994C}"/>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B. Validitas Ekologis</a:t>
            </a:r>
            <a:endParaRPr lang="id-ID" altLang="en-US" sz="4000"/>
          </a:p>
        </p:txBody>
      </p:sp>
      <p:sp>
        <p:nvSpPr>
          <p:cNvPr id="48141" name="Rectangle 4814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1D96031-1A70-C028-BFF8-8948AFEFE42B}"/>
              </a:ext>
            </a:extLst>
          </p:cNvPr>
          <p:cNvSpPr>
            <a:spLocks noGrp="1"/>
          </p:cNvSpPr>
          <p:nvPr>
            <p:ph idx="1"/>
          </p:nvPr>
        </p:nvSpPr>
        <p:spPr>
          <a:xfrm>
            <a:off x="1115568" y="2018806"/>
            <a:ext cx="10168128" cy="4568261"/>
          </a:xfrm>
        </p:spPr>
        <p:txBody>
          <a:bodyPr>
            <a:normAutofit fontScale="92500" lnSpcReduction="10000"/>
          </a:bodyPr>
          <a:lstStyle/>
          <a:p>
            <a:pPr marL="0" indent="0">
              <a:buNone/>
              <a:defRPr/>
            </a:pPr>
            <a:r>
              <a:rPr lang="id-ID" sz="2400" dirty="0"/>
              <a:t>Berkaitan dangan situasi dan kondisi lingkungan. Validitas ekologis tinggi apabila pengaruh dari manipulasi VB tidak terkait dengan setting lingkungan yang sudah ada sebelumnya sehingga hasil penelitian dapat diterapkan di lingkungan lain. </a:t>
            </a:r>
            <a:br>
              <a:rPr lang="id-ID" sz="2400" dirty="0"/>
            </a:br>
            <a:br>
              <a:rPr lang="id-ID" sz="2400" dirty="0"/>
            </a:br>
            <a:r>
              <a:rPr lang="id-ID" sz="2400" b="1" dirty="0"/>
              <a:t>Adapun yang termasuk validitas ekologis sebagai berikut:</a:t>
            </a:r>
          </a:p>
          <a:p>
            <a:pPr marL="457200" indent="-457200">
              <a:buFontTx/>
              <a:buAutoNum type="arabicPeriod"/>
              <a:defRPr/>
            </a:pPr>
            <a:r>
              <a:rPr lang="id-ID" sz="2400" b="1" dirty="0"/>
              <a:t>Multiple-Treatment Interference, </a:t>
            </a:r>
            <a:r>
              <a:rPr lang="id-ID" sz="2400" dirty="0"/>
              <a:t>Berkaitan dengan pengaruh perlakukan yang diberikan sebelumnya terhadap pelakukan lain yang akan diberikan selanjutnya. Hal ini dapat mempengaruhi validitas eskternal karena generalisasi hasil penelitian ini terbatas hanya pada situasi dimana urutan perlakukan sama seperti pada kondisi ddilakukan penelitian</a:t>
            </a:r>
          </a:p>
          <a:p>
            <a:pPr marL="457200" indent="-457200">
              <a:buFontTx/>
              <a:buAutoNum type="arabicPeriod"/>
              <a:defRPr/>
            </a:pPr>
            <a:r>
              <a:rPr lang="id-ID" sz="2400" b="1" dirty="0"/>
              <a:t>Hawthorne Effect</a:t>
            </a:r>
            <a:r>
              <a:rPr lang="id-ID" sz="2400" dirty="0"/>
              <a:t> yaitu suatu kondisi dimana subjek menyadari sedang diteliti sehingga menampilkan tingkah laku tertentu. Oleh karena itu, hasilnya hanya berlaku pada penelitian tersebut, sehingga validitas ekternalnya menjadi rendah. Kondisi ini dapat diatasi dg single blind procedure (membatasi pengetahuan subjek/subjek tidak tahu bahwa ia sedang diteliti).</a:t>
            </a:r>
            <a:r>
              <a:rPr lang="id-ID" sz="2400" b="1" dirty="0"/>
              <a:t> </a:t>
            </a:r>
          </a:p>
          <a:p>
            <a:pPr marL="0" indent="0">
              <a:defRPr/>
            </a:pPr>
            <a:endParaRPr lang="id-ID" sz="17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159" name="Rectangle 4915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9161" name="Rectangle 4916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9163" name="Rectangle 4916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154" name="Title 1">
            <a:extLst>
              <a:ext uri="{FF2B5EF4-FFF2-40B4-BE49-F238E27FC236}">
                <a16:creationId xmlns:a16="http://schemas.microsoft.com/office/drawing/2014/main" id="{F9D8AA62-989F-FEC3-ADD0-61BA2C02FA73}"/>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B. Validitas Ekologis</a:t>
            </a:r>
            <a:endParaRPr lang="id-ID" altLang="en-US" sz="4000"/>
          </a:p>
        </p:txBody>
      </p:sp>
      <p:sp>
        <p:nvSpPr>
          <p:cNvPr id="49165" name="Rectangle 4916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383C240-9E9F-F017-A145-6EA9BAD1C2C1}"/>
              </a:ext>
            </a:extLst>
          </p:cNvPr>
          <p:cNvSpPr>
            <a:spLocks noGrp="1"/>
          </p:cNvSpPr>
          <p:nvPr>
            <p:ph idx="1"/>
          </p:nvPr>
        </p:nvSpPr>
        <p:spPr>
          <a:xfrm>
            <a:off x="1115568" y="2263662"/>
            <a:ext cx="10168128" cy="4165283"/>
          </a:xfrm>
        </p:spPr>
        <p:txBody>
          <a:bodyPr>
            <a:normAutofit fontScale="92500" lnSpcReduction="10000"/>
          </a:bodyPr>
          <a:lstStyle/>
          <a:p>
            <a:pPr marL="514350" indent="-514350">
              <a:buFontTx/>
              <a:buAutoNum type="arabicPeriod" startAt="3"/>
              <a:defRPr/>
            </a:pPr>
            <a:r>
              <a:rPr lang="id-ID" sz="2600" b="1" dirty="0"/>
              <a:t>Experimenter effect</a:t>
            </a:r>
            <a:r>
              <a:rPr lang="id-ID" sz="2600" dirty="0"/>
              <a:t> yaitu suatu kondisi dimana peneliti membatasi hasil generalisasi, ini terkait dengan atribut dan harapan peneliti. Generalisasi hanya dapat dilakukan pada situasi yang mirip dengan situasi saat penelitian dilakukan. </a:t>
            </a:r>
          </a:p>
          <a:p>
            <a:pPr marL="514350" indent="-514350">
              <a:buFontTx/>
              <a:buAutoNum type="arabicPeriod" startAt="3"/>
              <a:defRPr/>
            </a:pPr>
            <a:r>
              <a:rPr lang="id-ID" sz="2600" b="1" dirty="0"/>
              <a:t>Pretesting Effect </a:t>
            </a:r>
            <a:r>
              <a:rPr lang="id-ID" sz="2600" dirty="0"/>
              <a:t>yaitu suatu kondisi dimana subjek menunjukkan hasil tes yang bukan sebenarnya, bereaksi berbeda, defensif, dan memperkuat opini atau bereaksi berlebihan untuk menyenangkan eksperimenter. Dapat mempengaruhi validitas eksternal karena generalisasi hasil penelitian hanya terbatas pada populasi yang diberikan pretest sebelumnya. Faktor ini dapat dicegah dengan menggunakan alat ukur yang tidak membuat subjek menyadari menganai apa yang diukur dan menduga apa yang sedang diteliti</a:t>
            </a:r>
          </a:p>
          <a:p>
            <a:pPr eaLnBrk="1" hangingPunct="1">
              <a:defRPr/>
            </a:pPr>
            <a:endParaRPr lang="id-ID"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184" name="Rectangle 5018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0186" name="Rectangle 5018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0188" name="Rectangle 5018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178" name="Title 1">
            <a:extLst>
              <a:ext uri="{FF2B5EF4-FFF2-40B4-BE49-F238E27FC236}">
                <a16:creationId xmlns:a16="http://schemas.microsoft.com/office/drawing/2014/main" id="{A8E909DE-ADAF-7E4C-7617-39BDF0ABFA7E}"/>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C. Validitas Temporal</a:t>
            </a:r>
            <a:endParaRPr lang="id-ID" altLang="en-US" sz="4000"/>
          </a:p>
        </p:txBody>
      </p:sp>
      <p:sp>
        <p:nvSpPr>
          <p:cNvPr id="50190" name="Rectangle 5018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179" name="Content Placeholder 2">
            <a:extLst>
              <a:ext uri="{FF2B5EF4-FFF2-40B4-BE49-F238E27FC236}">
                <a16:creationId xmlns:a16="http://schemas.microsoft.com/office/drawing/2014/main" id="{6517C597-6528-84A4-6D99-E9C732F68D13}"/>
              </a:ext>
            </a:extLst>
          </p:cNvPr>
          <p:cNvSpPr>
            <a:spLocks noGrp="1" noChangeArrowheads="1"/>
          </p:cNvSpPr>
          <p:nvPr>
            <p:ph idx="1"/>
          </p:nvPr>
        </p:nvSpPr>
        <p:spPr>
          <a:xfrm>
            <a:off x="1115568" y="2011680"/>
            <a:ext cx="10168128" cy="4568296"/>
          </a:xfrm>
        </p:spPr>
        <p:txBody>
          <a:bodyPr>
            <a:normAutofit fontScale="85000" lnSpcReduction="20000"/>
          </a:bodyPr>
          <a:lstStyle/>
          <a:p>
            <a:pPr marL="0" indent="0">
              <a:buNone/>
            </a:pPr>
            <a:r>
              <a:rPr lang="id-ID" altLang="en-US" sz="2600" dirty="0"/>
              <a:t>Berkaitan dengan generalisasi hasil penelitian pada waktu yang berbeda. Peneliti perlu dipertimbangkan waktu pemberian treatmen, rentang pengukuran VT , jarak antar manipulasi VB dll. </a:t>
            </a:r>
            <a:br>
              <a:rPr lang="id-ID" altLang="en-US" sz="2600" dirty="0"/>
            </a:br>
            <a:br>
              <a:rPr lang="id-ID" altLang="en-US" sz="2600" dirty="0"/>
            </a:br>
            <a:r>
              <a:rPr lang="id-ID" altLang="en-US" sz="2600" b="1" dirty="0"/>
              <a:t>Validitas Temporal meliputi;</a:t>
            </a:r>
            <a:br>
              <a:rPr lang="id-ID" altLang="en-US" sz="2600" dirty="0"/>
            </a:br>
            <a:br>
              <a:rPr lang="id-ID" altLang="en-US" sz="2600" dirty="0"/>
            </a:br>
            <a:endParaRPr lang="id-ID" altLang="en-US" sz="2600" dirty="0"/>
          </a:p>
          <a:p>
            <a:pPr marL="0" indent="0">
              <a:buFontTx/>
              <a:buAutoNum type="arabicPeriod"/>
            </a:pPr>
            <a:r>
              <a:rPr lang="id-ID" altLang="en-US" sz="2600" b="1" dirty="0"/>
              <a:t>Variasi Musiman</a:t>
            </a:r>
            <a:r>
              <a:rPr lang="id-ID" altLang="en-US" sz="2600" dirty="0"/>
              <a:t> : Variasi ini berkaitan dengan kejadian secara umum atau biasa terjadi sepanjang waktu dalam populasi.</a:t>
            </a:r>
          </a:p>
          <a:p>
            <a:pPr marL="338138" indent="-338138">
              <a:buFontTx/>
              <a:buAutoNum type="alphaLcPeriod"/>
            </a:pPr>
            <a:r>
              <a:rPr lang="id-ID" altLang="en-US" sz="2600" dirty="0"/>
              <a:t>Fixed time variation : Varian ini terjadi apabila perubahan terjadi pada waktu tertentu atau waktu yang dapat diramalkan. (Kemacetan dapat diramalkan di Jakarta pada waktu pulang kantor atau kemacetan di puncak pada saat liburan).</a:t>
            </a:r>
          </a:p>
          <a:p>
            <a:pPr marL="338138" indent="-338138">
              <a:buFontTx/>
              <a:buAutoNum type="alphaLcPeriod"/>
            </a:pPr>
            <a:r>
              <a:rPr lang="id-ID" altLang="en-US" sz="2600" dirty="0"/>
              <a:t>Variable </a:t>
            </a:r>
            <a:r>
              <a:rPr lang="id-ID" altLang="en-US" sz="2600" b="1" dirty="0"/>
              <a:t>time variation</a:t>
            </a:r>
            <a:r>
              <a:rPr lang="id-ID" altLang="en-US" sz="2600" dirty="0"/>
              <a:t> : Varian ini terjadi apabila perubahan terjadi pada waktu yang tidak sama atau tidak dapat diramalkan – tidak bisa diterapkan untuk individu lain.</a:t>
            </a:r>
          </a:p>
          <a:p>
            <a:pPr marL="0" indent="0">
              <a:buNone/>
            </a:pPr>
            <a:br>
              <a:rPr lang="id-ID" altLang="en-US" sz="1500" dirty="0"/>
            </a:br>
            <a:endParaRPr lang="id-ID" altLang="en-US"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19" name="Rectangle 5121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221" name="Rectangle 5122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1223" name="Rectangle 5122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234747-BC94-FFC5-7965-16CCCA14C478}"/>
              </a:ext>
            </a:extLst>
          </p:cNvPr>
          <p:cNvSpPr>
            <a:spLocks noGrp="1"/>
          </p:cNvSpPr>
          <p:nvPr>
            <p:ph type="title"/>
          </p:nvPr>
        </p:nvSpPr>
        <p:spPr>
          <a:xfrm>
            <a:off x="1115568" y="548640"/>
            <a:ext cx="10168128" cy="1179576"/>
          </a:xfrm>
        </p:spPr>
        <p:txBody>
          <a:bodyPr>
            <a:normAutofit/>
          </a:bodyPr>
          <a:lstStyle/>
          <a:p>
            <a:pPr eaLnBrk="1" hangingPunct="1">
              <a:defRPr/>
            </a:pPr>
            <a:r>
              <a:rPr lang="id-ID" sz="4000" b="1" dirty="0"/>
              <a:t>C. Validitas Temporal</a:t>
            </a:r>
            <a:endParaRPr lang="id-ID" sz="4000" dirty="0"/>
          </a:p>
        </p:txBody>
      </p:sp>
      <p:sp>
        <p:nvSpPr>
          <p:cNvPr id="51225" name="Rectangle 5122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1203" name="Content Placeholder 2">
            <a:extLst>
              <a:ext uri="{FF2B5EF4-FFF2-40B4-BE49-F238E27FC236}">
                <a16:creationId xmlns:a16="http://schemas.microsoft.com/office/drawing/2014/main" id="{A68A6516-A9FE-9678-4A4E-081FE6F1698F}"/>
              </a:ext>
            </a:extLst>
          </p:cNvPr>
          <p:cNvSpPr>
            <a:spLocks noGrp="1" noChangeArrowheads="1"/>
          </p:cNvSpPr>
          <p:nvPr>
            <p:ph idx="1"/>
          </p:nvPr>
        </p:nvSpPr>
        <p:spPr>
          <a:xfrm>
            <a:off x="1057868" y="1978829"/>
            <a:ext cx="10168128" cy="4723384"/>
          </a:xfrm>
        </p:spPr>
        <p:txBody>
          <a:bodyPr>
            <a:normAutofit fontScale="92500" lnSpcReduction="10000"/>
          </a:bodyPr>
          <a:lstStyle/>
          <a:p>
            <a:pPr marL="514350" indent="-514350">
              <a:buNone/>
            </a:pPr>
            <a:r>
              <a:rPr lang="id-ID" altLang="en-US" b="1" dirty="0"/>
              <a:t>2.     Variasi siklus (cyclical variation)</a:t>
            </a:r>
            <a:br>
              <a:rPr lang="id-ID" altLang="en-US" dirty="0"/>
            </a:br>
            <a:r>
              <a:rPr lang="id-ID" altLang="en-US" dirty="0"/>
              <a:t>Ini merupakan bentuk dari variasi musiman, namun terjadi di dalam diri manusia dan makhluk lainnya. Siklus pada diri manusia dan makhluk lainnya dapat mengubah pengaruh VB terhadap VT. Misalnya; kondisi fisik manusia pada siang hari tidak sama dengan pagi hari, jika penelitian diulang pada waktu yang berbeda kemungkinan hasil tidak sama.</a:t>
            </a:r>
          </a:p>
          <a:p>
            <a:pPr marL="514350" indent="-514350">
              <a:buNone/>
            </a:pPr>
            <a:r>
              <a:rPr lang="id-ID" altLang="en-US" b="1" dirty="0"/>
              <a:t>3.     Variasi personal (personological variation)</a:t>
            </a:r>
            <a:br>
              <a:rPr lang="id-ID" altLang="en-US" dirty="0"/>
            </a:br>
            <a:r>
              <a:rPr lang="id-ID" altLang="en-US" dirty="0"/>
              <a:t>Variasi ini merupakan variasi dari karakteristik individu spanjang waktu. Walaupun secara umum karakter orang cenderung stabil, namun beberapa karakter cenderung berubah pada wktu tertentu. Misalnya; penelitian tentang minat belajar dilakukan pada saat musim ujian dan tidak hasilnya kemungkinan berbeda.</a:t>
            </a:r>
            <a:br>
              <a:rPr lang="id-ID" altLang="en-US" sz="2000" dirty="0"/>
            </a:br>
            <a:endParaRPr lang="id-ID" alt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A68DB131-B62C-52E0-F723-38C97013BEAF}"/>
              </a:ext>
            </a:extLst>
          </p:cNvPr>
          <p:cNvSpPr>
            <a:spLocks noGrp="1" noChangeArrowheads="1"/>
          </p:cNvSpPr>
          <p:nvPr>
            <p:ph type="title"/>
          </p:nvPr>
        </p:nvSpPr>
        <p:spPr/>
        <p:txBody>
          <a:bodyPr/>
          <a:lstStyle/>
          <a:p>
            <a:pPr eaLnBrk="1" hangingPunct="1"/>
            <a:r>
              <a:rPr lang="id-ID" altLang="en-US" sz="3000" b="1"/>
              <a:t>Hubungan Validitas Internal dan Eksternal</a:t>
            </a:r>
            <a:endParaRPr lang="id-ID" altLang="en-US" sz="3000"/>
          </a:p>
        </p:txBody>
      </p:sp>
      <p:sp>
        <p:nvSpPr>
          <p:cNvPr id="3" name="Content Placeholder 2">
            <a:extLst>
              <a:ext uri="{FF2B5EF4-FFF2-40B4-BE49-F238E27FC236}">
                <a16:creationId xmlns:a16="http://schemas.microsoft.com/office/drawing/2014/main" id="{786CA11A-6521-5150-0844-A4E2FDA413D5}"/>
              </a:ext>
            </a:extLst>
          </p:cNvPr>
          <p:cNvSpPr>
            <a:spLocks noGrp="1"/>
          </p:cNvSpPr>
          <p:nvPr>
            <p:ph idx="1"/>
          </p:nvPr>
        </p:nvSpPr>
        <p:spPr>
          <a:xfrm>
            <a:off x="1981200" y="1600201"/>
            <a:ext cx="8229600" cy="4900613"/>
          </a:xfrm>
        </p:spPr>
        <p:txBody>
          <a:bodyPr>
            <a:normAutofit fontScale="62500" lnSpcReduction="20000"/>
          </a:bodyPr>
          <a:lstStyle/>
          <a:p>
            <a:pPr eaLnBrk="1" hangingPunct="1">
              <a:defRPr/>
            </a:pPr>
            <a:r>
              <a:rPr lang="id-ID" dirty="0"/>
              <a:t>Penelitian eksperimen lebih mementingkan validitas internal dibanding validitas eksternal. Pada prakteknya seringkali validitas eksternal lebih rendah hal ini karena peneliti ingin mengetahui hubungan sebab akibat antara variable bebas dan variable terikat. Peneliti berusaha ketat untuk mengontrol variable sekunder, pengaruh dari variable luar VB terhadap variable terikat dihilangkan. Akibatnya, kondisi penelitian menjadi tidak alamiah karena situasi penelitiannya terkontrol, ini menyebabkan validitas eksternal tidak terpenuhi.</a:t>
            </a:r>
          </a:p>
          <a:p>
            <a:pPr eaLnBrk="1" hangingPunct="1">
              <a:defRPr/>
            </a:pPr>
            <a:r>
              <a:rPr lang="id-ID" dirty="0"/>
              <a:t>Penelitian eksperimental lebih mementingkan Randomisasi daripada random sampling, subjek penelitian yang digunakan tidak mewakili populasi, yang menyebabkan subjek penelitian yang digunakan menjadi homogen. Validitas populasi menjadi rendah.</a:t>
            </a:r>
          </a:p>
          <a:p>
            <a:pPr eaLnBrk="1" hangingPunct="1">
              <a:defRPr/>
            </a:pPr>
            <a:r>
              <a:rPr lang="id-ID" dirty="0"/>
              <a:t>Pemberian VB pada subjek penelitian untuk dilihat pengaruhnya terhadap VT dalam penelitian eksperimental lebih sering hanya dilakukan pada waktu tertentu. Oleh karena itu, kekuatan pengaruh VB terhadap VT lebih besar dibanding pemberian variable bebas pada beberapa waktu yang berbeda. Validitas temporal menjadi rendah.</a:t>
            </a:r>
          </a:p>
          <a:p>
            <a:pPr eaLnBrk="1" hangingPunct="1">
              <a:defRPr/>
            </a:pPr>
            <a:r>
              <a:rPr lang="id-ID" dirty="0"/>
              <a:t>Kesimpulan dari hubungan tersebut yaitu penelitian yang memiliki validitas internal tinggi akan menunjukkan validitas eksternal yang rendah, demikian juga sebaliknya.</a:t>
            </a:r>
            <a:br>
              <a:rPr lang="id-ID" dirty="0"/>
            </a:b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679" name="Rectangle 2867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681" name="Rectangle 2868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8683" name="Rectangle 2868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674" name="Title 1">
            <a:extLst>
              <a:ext uri="{FF2B5EF4-FFF2-40B4-BE49-F238E27FC236}">
                <a16:creationId xmlns:a16="http://schemas.microsoft.com/office/drawing/2014/main" id="{715BF7FC-136F-0378-B8AD-84EF00400333}"/>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VALIDITAS INTERNAL PENELITIAN</a:t>
            </a:r>
            <a:endParaRPr lang="id-ID" altLang="en-US" sz="4000"/>
          </a:p>
        </p:txBody>
      </p:sp>
      <p:sp>
        <p:nvSpPr>
          <p:cNvPr id="28685" name="Rectangle 2868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38C3FD21-441D-4004-D0C1-DBCB6A158EC9}"/>
              </a:ext>
            </a:extLst>
          </p:cNvPr>
          <p:cNvSpPr>
            <a:spLocks noGrp="1"/>
          </p:cNvSpPr>
          <p:nvPr>
            <p:ph idx="1"/>
          </p:nvPr>
        </p:nvSpPr>
        <p:spPr>
          <a:xfrm>
            <a:off x="1115568" y="2481943"/>
            <a:ext cx="10168128" cy="3695020"/>
          </a:xfrm>
        </p:spPr>
        <p:txBody>
          <a:bodyPr>
            <a:normAutofit lnSpcReduction="10000"/>
          </a:bodyPr>
          <a:lstStyle/>
          <a:p>
            <a:pPr eaLnBrk="1" hangingPunct="1">
              <a:defRPr/>
            </a:pPr>
            <a:r>
              <a:rPr lang="id-ID" sz="3200" b="1" dirty="0"/>
              <a:t>Validitas internal</a:t>
            </a:r>
            <a:r>
              <a:rPr lang="id-ID" sz="3200" dirty="0"/>
              <a:t> menunjukkan sejauh mana hubungan sebab akibat antara VB dan VT yang ditemukan dalam penelitian. Semakin kuat hubungan antara VB dan VT semakin kuat hubungan sebab akibat. </a:t>
            </a:r>
          </a:p>
          <a:p>
            <a:pPr eaLnBrk="1" hangingPunct="1">
              <a:defRPr/>
            </a:pPr>
            <a:r>
              <a:rPr lang="id-ID" sz="3200" b="1" dirty="0"/>
              <a:t>Validitas eksternal </a:t>
            </a:r>
            <a:r>
              <a:rPr lang="id-ID" sz="3200" dirty="0"/>
              <a:t>penelitian berkaitan dengan sejauh mana hasil penelitian dapat digeneralisasikan pada subjek , situasi, dan waktu yang berbeda.</a:t>
            </a:r>
            <a:br>
              <a:rPr lang="id-ID" sz="3200" dirty="0"/>
            </a:br>
            <a:endParaRPr lang="id-ID"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7B85E9F9-0B81-FA08-59B6-9B9EA2611848}"/>
              </a:ext>
            </a:extLst>
          </p:cNvPr>
          <p:cNvSpPr>
            <a:spLocks noGrp="1"/>
          </p:cNvSpPr>
          <p:nvPr>
            <p:ph type="ctrTitle"/>
          </p:nvPr>
        </p:nvSpPr>
        <p:spPr>
          <a:xfrm>
            <a:off x="1524003" y="1999615"/>
            <a:ext cx="9144000" cy="2764028"/>
          </a:xfrm>
        </p:spPr>
        <p:txBody>
          <a:bodyPr anchor="ctr">
            <a:normAutofit/>
          </a:bodyPr>
          <a:lstStyle/>
          <a:p>
            <a:pPr eaLnBrk="1" hangingPunct="1">
              <a:defRPr/>
            </a:pPr>
            <a:r>
              <a:rPr lang="id-ID" sz="6100"/>
              <a:t>FAKTOR-FAKTOR YANG MEMPENGARUHI VALIDITAS INTERNAL</a:t>
            </a:r>
          </a:p>
        </p:txBody>
      </p:sp>
      <p:sp>
        <p:nvSpPr>
          <p:cNvPr id="5" name="Subtitle 4">
            <a:extLst>
              <a:ext uri="{FF2B5EF4-FFF2-40B4-BE49-F238E27FC236}">
                <a16:creationId xmlns:a16="http://schemas.microsoft.com/office/drawing/2014/main" id="{219D9431-658F-9B6C-53BD-042E2D74CE6B}"/>
              </a:ext>
            </a:extLst>
          </p:cNvPr>
          <p:cNvSpPr>
            <a:spLocks noGrp="1"/>
          </p:cNvSpPr>
          <p:nvPr>
            <p:ph type="subTitle" idx="1"/>
          </p:nvPr>
        </p:nvSpPr>
        <p:spPr>
          <a:xfrm>
            <a:off x="1966912" y="5645150"/>
            <a:ext cx="8258176" cy="631825"/>
          </a:xfrm>
        </p:spPr>
        <p:txBody>
          <a:bodyPr anchor="ctr">
            <a:normAutofit/>
          </a:bodyPr>
          <a:lstStyle/>
          <a:p>
            <a:pPr eaLnBrk="1" hangingPunct="1">
              <a:defRPr/>
            </a:pPr>
            <a:r>
              <a:rPr lang="id-ID" sz="1300"/>
              <a:t>Ada Beberapa Faktor yang Dapat Mempengaruhi Kekuatan Hubungan Sebab Akibat antara VB dengan VB </a:t>
            </a:r>
          </a:p>
          <a:p>
            <a:pPr eaLnBrk="1" hangingPunct="1">
              <a:defRPr/>
            </a:pPr>
            <a:r>
              <a:rPr lang="id-ID" sz="1300"/>
              <a:t>(</a:t>
            </a:r>
            <a:r>
              <a:rPr lang="id-ID" sz="1300" b="1"/>
              <a:t>Robinson, 1981 dan Cristensen, 2001)</a:t>
            </a:r>
            <a:endParaRPr lang="id-ID" sz="1300"/>
          </a:p>
          <a:p>
            <a:pPr eaLnBrk="1" hangingPunct="1">
              <a:defRPr/>
            </a:pPr>
            <a:endParaRPr lang="id-ID" sz="1300"/>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1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28" name="Rectangle 3072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730" name="Rectangle 3072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732" name="Rectangle 3073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722" name="Title 1">
            <a:extLst>
              <a:ext uri="{FF2B5EF4-FFF2-40B4-BE49-F238E27FC236}">
                <a16:creationId xmlns:a16="http://schemas.microsoft.com/office/drawing/2014/main" id="{59050490-D094-77AC-43DE-E3D380418D39}"/>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Proactive history</a:t>
            </a:r>
            <a:endParaRPr lang="id-ID" altLang="en-US" sz="4000"/>
          </a:p>
        </p:txBody>
      </p:sp>
      <p:sp>
        <p:nvSpPr>
          <p:cNvPr id="30734" name="Rectangle 3073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723" name="Content Placeholder 2">
            <a:extLst>
              <a:ext uri="{FF2B5EF4-FFF2-40B4-BE49-F238E27FC236}">
                <a16:creationId xmlns:a16="http://schemas.microsoft.com/office/drawing/2014/main" id="{D874619D-5C1E-47A5-7854-B2AA6EE6C18A}"/>
              </a:ext>
            </a:extLst>
          </p:cNvPr>
          <p:cNvSpPr>
            <a:spLocks noGrp="1" noChangeArrowheads="1"/>
          </p:cNvSpPr>
          <p:nvPr>
            <p:ph idx="1"/>
          </p:nvPr>
        </p:nvSpPr>
        <p:spPr>
          <a:xfrm>
            <a:off x="1115568" y="2481943"/>
            <a:ext cx="10168128" cy="3695020"/>
          </a:xfrm>
        </p:spPr>
        <p:txBody>
          <a:bodyPr>
            <a:normAutofit/>
          </a:bodyPr>
          <a:lstStyle/>
          <a:p>
            <a:pPr eaLnBrk="1" hangingPunct="1"/>
            <a:r>
              <a:rPr lang="id-ID" altLang="en-US" sz="4000" dirty="0"/>
              <a:t>Faktor perbedaan individu yang dibawa ke dalam penelitian, yang merupakan faktor bawaan atau yang sudah dipelajari sebelumnya. Misalnya: usia, jenis kelamin, kepribadian, sikap, inteligensi dsb.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751" name="Rectangle 31750">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753" name="Rectangle 31752">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1755" name="Rectangle 31754">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746" name="Title 1">
            <a:extLst>
              <a:ext uri="{FF2B5EF4-FFF2-40B4-BE49-F238E27FC236}">
                <a16:creationId xmlns:a16="http://schemas.microsoft.com/office/drawing/2014/main" id="{33D0455E-F694-A185-575C-44EE3AB3E0F8}"/>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Retroaktive history</a:t>
            </a:r>
            <a:endParaRPr lang="id-ID" altLang="en-US" sz="4000"/>
          </a:p>
        </p:txBody>
      </p:sp>
      <p:sp>
        <p:nvSpPr>
          <p:cNvPr id="31757" name="Rectangle 31756">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5719A2A-6545-D21D-5D09-A57C0AF84FAA}"/>
              </a:ext>
            </a:extLst>
          </p:cNvPr>
          <p:cNvSpPr>
            <a:spLocks noGrp="1"/>
          </p:cNvSpPr>
          <p:nvPr>
            <p:ph idx="1"/>
          </p:nvPr>
        </p:nvSpPr>
        <p:spPr>
          <a:xfrm>
            <a:off x="1115568" y="2276856"/>
            <a:ext cx="10168128" cy="4191677"/>
          </a:xfrm>
        </p:spPr>
        <p:txBody>
          <a:bodyPr>
            <a:normAutofit fontScale="92500" lnSpcReduction="20000"/>
          </a:bodyPr>
          <a:lstStyle/>
          <a:p>
            <a:pPr eaLnBrk="1" hangingPunct="1">
              <a:defRPr/>
            </a:pPr>
            <a:r>
              <a:rPr lang="id-ID" sz="3200" dirty="0"/>
              <a:t>Faktor retroaktif histori hanya ada pada penelitian yang menggunakan desain pretest-postest, dimana setiap subjek mengalami pengukuran VT sebanyak 2 kali. Selain itu ada jarak waktu pengukuran pertama dan kedua. Perubahan atau pengaruh yang dialami subjek diantara waktu pemberian pretes dan postes tersebut dapat mempengaruhi perubahan VT.</a:t>
            </a:r>
          </a:p>
          <a:p>
            <a:pPr eaLnBrk="1" hangingPunct="1">
              <a:defRPr/>
            </a:pPr>
            <a:r>
              <a:rPr lang="id-ID" sz="3200" dirty="0"/>
              <a:t>Retroaktif history merupakan variable sekunder yang perlu dikontrol dengan teknik konstansi, yaitu tidak menggunakan subjek penelitian yang memiliki teman dengan permasalahan sama (dengan tema penelitian).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775" name="Rectangle 3277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777" name="Rectangle 3277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779" name="Rectangle 3277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770" name="Title 1">
            <a:extLst>
              <a:ext uri="{FF2B5EF4-FFF2-40B4-BE49-F238E27FC236}">
                <a16:creationId xmlns:a16="http://schemas.microsoft.com/office/drawing/2014/main" id="{B1288B6E-BB36-A87A-6A17-ED7C819952E1}"/>
              </a:ext>
            </a:extLst>
          </p:cNvPr>
          <p:cNvSpPr>
            <a:spLocks noGrp="1" noChangeArrowheads="1"/>
          </p:cNvSpPr>
          <p:nvPr>
            <p:ph type="title"/>
          </p:nvPr>
        </p:nvSpPr>
        <p:spPr>
          <a:xfrm>
            <a:off x="1115568" y="548640"/>
            <a:ext cx="10168128" cy="1179576"/>
          </a:xfrm>
        </p:spPr>
        <p:txBody>
          <a:bodyPr>
            <a:normAutofit/>
          </a:bodyPr>
          <a:lstStyle/>
          <a:p>
            <a:pPr eaLnBrk="1" hangingPunct="1"/>
            <a:r>
              <a:rPr lang="id-ID" altLang="en-US" sz="4000" b="1"/>
              <a:t>Maturation</a:t>
            </a:r>
            <a:endParaRPr lang="id-ID" altLang="en-US" sz="4000"/>
          </a:p>
        </p:txBody>
      </p:sp>
      <p:sp>
        <p:nvSpPr>
          <p:cNvPr id="32781" name="Rectangle 3278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02DCBE5-AA8E-D308-AECF-5FA3CDD65291}"/>
              </a:ext>
            </a:extLst>
          </p:cNvPr>
          <p:cNvSpPr>
            <a:spLocks noGrp="1"/>
          </p:cNvSpPr>
          <p:nvPr>
            <p:ph idx="1"/>
          </p:nvPr>
        </p:nvSpPr>
        <p:spPr>
          <a:xfrm>
            <a:off x="1115568" y="2164750"/>
            <a:ext cx="10168128" cy="4158157"/>
          </a:xfrm>
        </p:spPr>
        <p:txBody>
          <a:bodyPr>
            <a:normAutofit fontScale="92500" lnSpcReduction="10000"/>
          </a:bodyPr>
          <a:lstStyle/>
          <a:p>
            <a:pPr eaLnBrk="1" hangingPunct="1">
              <a:defRPr/>
            </a:pPr>
            <a:r>
              <a:rPr lang="id-ID" sz="3200" dirty="0"/>
              <a:t>Adalah perubahan biologis dan atau perubahan psikologis yang sistematis pada organism dalam suatu waktu tertentu. Faktor ini lebih mungkin terjadi pada penelitian jangka panjang baik yang menggunakan pretes-postes ataupun tidak. Faktor ini juga sering muncul pada subjek yang menggunakan anak-anak dan diintervensi dalam jangka lama.</a:t>
            </a:r>
          </a:p>
          <a:p>
            <a:pPr eaLnBrk="1" hangingPunct="1">
              <a:defRPr/>
            </a:pPr>
            <a:r>
              <a:rPr lang="id-ID" sz="3200" dirty="0"/>
              <a:t>Maturation dapat dikontrol atau diatasi dengan menggunakan kelompok kontrol, sebagai pembanding hasil.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2F7C5E1-CA28-AC67-845E-9239967C555A}"/>
              </a:ext>
            </a:extLst>
          </p:cNvPr>
          <p:cNvSpPr>
            <a:spLocks noGrp="1" noChangeArrowheads="1"/>
          </p:cNvSpPr>
          <p:nvPr>
            <p:ph type="title"/>
          </p:nvPr>
        </p:nvSpPr>
        <p:spPr/>
        <p:txBody>
          <a:bodyPr/>
          <a:lstStyle/>
          <a:p>
            <a:pPr eaLnBrk="1" hangingPunct="1"/>
            <a:r>
              <a:rPr lang="id-ID" altLang="en-US" b="1"/>
              <a:t>Testing</a:t>
            </a:r>
            <a:endParaRPr lang="id-ID" altLang="en-US"/>
          </a:p>
        </p:txBody>
      </p:sp>
      <p:sp>
        <p:nvSpPr>
          <p:cNvPr id="33795" name="Content Placeholder 2">
            <a:extLst>
              <a:ext uri="{FF2B5EF4-FFF2-40B4-BE49-F238E27FC236}">
                <a16:creationId xmlns:a16="http://schemas.microsoft.com/office/drawing/2014/main" id="{D90476E7-D294-ACEA-90AA-C35D89BEAB5E}"/>
              </a:ext>
            </a:extLst>
          </p:cNvPr>
          <p:cNvSpPr>
            <a:spLocks noGrp="1" noChangeArrowheads="1"/>
          </p:cNvSpPr>
          <p:nvPr>
            <p:ph idx="1"/>
          </p:nvPr>
        </p:nvSpPr>
        <p:spPr/>
        <p:txBody>
          <a:bodyPr>
            <a:normAutofit lnSpcReduction="10000"/>
          </a:bodyPr>
          <a:lstStyle/>
          <a:p>
            <a:pPr eaLnBrk="1" hangingPunct="1"/>
            <a:r>
              <a:rPr lang="id-ID" altLang="en-US" sz="4000" dirty="0"/>
              <a:t>Pretes dan postes dapat digunakan untuk melihat perbedaan sebelum dan seudah pemberian perlakuan. Seringkali tes yang diberikan pada 2 waktu tersebut adalah tes yang sama. Ada faktor ingatan yang kemungkinan akan mempengaruhi hasil posttest.</a:t>
            </a:r>
            <a:br>
              <a:rPr lang="id-ID" altLang="en-US" sz="4000" dirty="0"/>
            </a:br>
            <a:endParaRPr lang="id-ID" altLang="en-US"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1725AE-0AD0-B889-0813-302ACD2D09BE}"/>
              </a:ext>
            </a:extLst>
          </p:cNvPr>
          <p:cNvSpPr>
            <a:spLocks noGrp="1"/>
          </p:cNvSpPr>
          <p:nvPr>
            <p:ph idx="1"/>
          </p:nvPr>
        </p:nvSpPr>
        <p:spPr>
          <a:xfrm>
            <a:off x="728133" y="428625"/>
            <a:ext cx="11142134" cy="5697538"/>
          </a:xfrm>
        </p:spPr>
        <p:txBody>
          <a:bodyPr>
            <a:normAutofit fontScale="92500" lnSpcReduction="10000"/>
          </a:bodyPr>
          <a:lstStyle/>
          <a:p>
            <a:pPr marL="0" indent="0">
              <a:buNone/>
              <a:defRPr/>
            </a:pPr>
            <a:r>
              <a:rPr lang="id-ID" sz="3600" dirty="0"/>
              <a:t>Untuk mengatasi permasalahan yang berkaitan dengan testing terdapat beberapa cara yaitu;</a:t>
            </a:r>
          </a:p>
          <a:p>
            <a:pPr eaLnBrk="1" hangingPunct="1">
              <a:defRPr/>
            </a:pPr>
            <a:r>
              <a:rPr lang="id-ID" sz="3600" dirty="0"/>
              <a:t>Bila tidak terlalu dibutuhkan jangan menggunakan pretest</a:t>
            </a:r>
          </a:p>
          <a:p>
            <a:pPr eaLnBrk="1" hangingPunct="1">
              <a:defRPr/>
            </a:pPr>
            <a:r>
              <a:rPr lang="id-ID" sz="3600" dirty="0"/>
              <a:t>Gunakan posttest yang tidak sama tapi setara, sama dalam hal : banyaknya soal, cara penyajian, cara respon yang diminta, batas waktu mengerjakan, tapi bentuk soal berbeda</a:t>
            </a:r>
          </a:p>
          <a:p>
            <a:pPr eaLnBrk="1" hangingPunct="1">
              <a:defRPr/>
            </a:pPr>
            <a:r>
              <a:rPr lang="id-ID" sz="3600" dirty="0"/>
              <a:t>Sisipkan pertanyaan atau pernyataan pengecoh pada pretes sehingga tidak mengarahkan subjek menduga permasalahan penelitian</a:t>
            </a:r>
          </a:p>
          <a:p>
            <a:pPr eaLnBrk="1" hangingPunct="1">
              <a:defRPr/>
            </a:pPr>
            <a:r>
              <a:rPr lang="id-ID" sz="3600" dirty="0"/>
              <a:t>Pilih desain penelitian yang tidak menggunakan pretes, tetapi ada kelompok kontrol.</a:t>
            </a:r>
          </a:p>
          <a:p>
            <a:pPr eaLnBrk="1" hangingPunct="1">
              <a:defRPr/>
            </a:pP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TotalTime>
  <Words>1867</Words>
  <Application>Microsoft Office PowerPoint</Application>
  <PresentationFormat>Widescreen</PresentationFormat>
  <Paragraphs>84</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Calibri</vt:lpstr>
      <vt:lpstr>Office Theme</vt:lpstr>
      <vt:lpstr>VALIDITAS DALAM PENELITIAN EKSPERIMENTAL</vt:lpstr>
      <vt:lpstr>Pengertian</vt:lpstr>
      <vt:lpstr>VALIDITAS INTERNAL PENELITIAN</vt:lpstr>
      <vt:lpstr>FAKTOR-FAKTOR YANG MEMPENGARUHI VALIDITAS INTERNAL</vt:lpstr>
      <vt:lpstr>Proactive history</vt:lpstr>
      <vt:lpstr>Retroaktive history</vt:lpstr>
      <vt:lpstr>Maturation</vt:lpstr>
      <vt:lpstr>Testing</vt:lpstr>
      <vt:lpstr>PowerPoint Presentation</vt:lpstr>
      <vt:lpstr>Statistical Regression</vt:lpstr>
      <vt:lpstr>Experimental Mortality</vt:lpstr>
      <vt:lpstr>Interaction Effect</vt:lpstr>
      <vt:lpstr>Intrumentation effect</vt:lpstr>
      <vt:lpstr>Experimenter effect</vt:lpstr>
      <vt:lpstr>Bias experimenter</vt:lpstr>
      <vt:lpstr>Bias experimenter</vt:lpstr>
      <vt:lpstr>Efek Partisipant</vt:lpstr>
      <vt:lpstr>Partisipant sophistication </vt:lpstr>
      <vt:lpstr>Meningkatkan Validitas Internal</vt:lpstr>
      <vt:lpstr>FAKTOR YANG MEMPENGARUHI VALIDITAS EKSTERNAL</vt:lpstr>
      <vt:lpstr>A. Validitas Populasi</vt:lpstr>
      <vt:lpstr>B. Validitas Ekologis</vt:lpstr>
      <vt:lpstr>B. Validitas Ekologis</vt:lpstr>
      <vt:lpstr>C. Validitas Temporal</vt:lpstr>
      <vt:lpstr>C. Validitas Temporal</vt:lpstr>
      <vt:lpstr>Hubungan Validitas Internal dan Eksternal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Rode Rini</dc:creator>
  <cp:lastModifiedBy>Rode Rini</cp:lastModifiedBy>
  <cp:revision>1</cp:revision>
  <dcterms:created xsi:type="dcterms:W3CDTF">2025-10-30T08:27:56Z</dcterms:created>
  <dcterms:modified xsi:type="dcterms:W3CDTF">2025-10-30T08:35:52Z</dcterms:modified>
</cp:coreProperties>
</file>